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5"/>
  </p:notesMasterIdLst>
  <p:handoutMasterIdLst>
    <p:handoutMasterId r:id="rId26"/>
  </p:handoutMasterIdLst>
  <p:sldIdLst>
    <p:sldId id="448" r:id="rId2"/>
    <p:sldId id="693" r:id="rId3"/>
    <p:sldId id="691" r:id="rId4"/>
    <p:sldId id="692" r:id="rId5"/>
    <p:sldId id="695" r:id="rId6"/>
    <p:sldId id="696" r:id="rId7"/>
    <p:sldId id="694" r:id="rId8"/>
    <p:sldId id="674" r:id="rId9"/>
    <p:sldId id="278" r:id="rId10"/>
    <p:sldId id="275" r:id="rId11"/>
    <p:sldId id="688" r:id="rId12"/>
    <p:sldId id="274" r:id="rId13"/>
    <p:sldId id="675" r:id="rId14"/>
    <p:sldId id="697" r:id="rId15"/>
    <p:sldId id="676" r:id="rId16"/>
    <p:sldId id="677" r:id="rId17"/>
    <p:sldId id="689" r:id="rId18"/>
    <p:sldId id="276" r:id="rId19"/>
    <p:sldId id="279" r:id="rId20"/>
    <p:sldId id="280" r:id="rId21"/>
    <p:sldId id="690" r:id="rId22"/>
    <p:sldId id="687" r:id="rId23"/>
    <p:sldId id="277" r:id="rId2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34580" autoAdjust="0"/>
    <p:restoredTop sz="86410" autoAdjust="0"/>
  </p:normalViewPr>
  <p:slideViewPr>
    <p:cSldViewPr>
      <p:cViewPr varScale="1">
        <p:scale>
          <a:sx n="67" d="100"/>
          <a:sy n="67" d="100"/>
        </p:scale>
        <p:origin x="5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B1B19-18A7-46BE-88D9-2164BF8B47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47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z="1000" dirty="0">
                <a:latin typeface="Arial" pitchFamily="34" charset="0"/>
              </a:rPr>
              <a:t>© 2005 by Carnegie Mellon University</a:t>
            </a:r>
          </a:p>
          <a:p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95788-064D-4303-B746-AF4D3A343C65}" type="slidenum">
              <a:rPr lang="en-US"/>
              <a:pPr/>
              <a:t>2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203" y="4342141"/>
            <a:ext cx="5033596" cy="41154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4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z="1000" dirty="0">
                <a:latin typeface="Arial" pitchFamily="34" charset="0"/>
              </a:rPr>
              <a:t>© 2005 by Carnegie Mellon University</a:t>
            </a:r>
          </a:p>
          <a:p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95788-064D-4303-B746-AF4D3A343C65}" type="slidenum">
              <a:rPr lang="en-US"/>
              <a:pPr/>
              <a:t>8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203" y="4342141"/>
            <a:ext cx="5033596" cy="41154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2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z="1000" dirty="0">
                <a:latin typeface="Arial" pitchFamily="34" charset="0"/>
              </a:rPr>
              <a:t>© 2005 by Carnegie Mellon University</a:t>
            </a:r>
          </a:p>
          <a:p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95788-064D-4303-B746-AF4D3A343C65}" type="slidenum">
              <a:rPr lang="en-US"/>
              <a:pPr/>
              <a:t>11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203" y="4342141"/>
            <a:ext cx="5033596" cy="41154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1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z="1000" dirty="0">
                <a:latin typeface="Arial" pitchFamily="34" charset="0"/>
              </a:rPr>
              <a:t>© 2005 by Carnegie Mellon University</a:t>
            </a:r>
          </a:p>
          <a:p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95788-064D-4303-B746-AF4D3A343C65}" type="slidenum">
              <a:rPr lang="en-US"/>
              <a:pPr/>
              <a:t>17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203" y="4342141"/>
            <a:ext cx="5033596" cy="41154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6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sz="1000" dirty="0">
                <a:latin typeface="Arial" pitchFamily="34" charset="0"/>
              </a:rPr>
              <a:t>© 2005 by Carnegie Mellon University</a:t>
            </a:r>
          </a:p>
          <a:p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695788-064D-4303-B746-AF4D3A343C65}" type="slidenum">
              <a:rPr lang="en-US"/>
              <a:pPr/>
              <a:t>21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203" y="4342141"/>
            <a:ext cx="5033596" cy="41154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1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5.png"/><Relationship Id="rId4" Type="http://schemas.openxmlformats.org/officeDocument/2006/relationships/hyperlink" Target="https://www.tomshardware.com/reviews/gigabit-ethernet-bandwidth,2321-3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/>
              <a:t>Applied Distributed Systems</a:t>
            </a:r>
          </a:p>
        </p:txBody>
      </p:sp>
      <p:sp>
        <p:nvSpPr>
          <p:cNvPr id="43008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Virtual Machines</a:t>
            </a:r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26D170-185A-446D-937B-FB71908BFD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0"/>
    </mc:Choice>
    <mc:Fallback xmlns="">
      <p:transition spd="slow" advTm="5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322056E2-6F54-4B5F-A900-10D0AE420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Virtual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D0986-4C27-413C-B340-7CADBFCC6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4343400" cy="510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00" dirty="0"/>
              <a:t>Computer with bare hardware</a:t>
            </a:r>
          </a:p>
          <a:p>
            <a:pPr>
              <a:defRPr/>
            </a:pPr>
            <a:r>
              <a:rPr lang="en-US" sz="2000" dirty="0"/>
              <a:t>Instruction set is the same as the host computer</a:t>
            </a:r>
          </a:p>
          <a:p>
            <a:pPr>
              <a:defRPr/>
            </a:pPr>
            <a:r>
              <a:rPr lang="en-US" sz="2000" dirty="0"/>
              <a:t>Address space is guaranteed private from other virtual machines (through the addressing mechanism)</a:t>
            </a:r>
          </a:p>
          <a:p>
            <a:pPr>
              <a:defRPr/>
            </a:pPr>
            <a:r>
              <a:rPr lang="en-US" sz="2000" dirty="0"/>
              <a:t>Available memory may be less than that in the host machine</a:t>
            </a:r>
          </a:p>
          <a:p>
            <a:pPr>
              <a:defRPr/>
            </a:pPr>
            <a:r>
              <a:rPr lang="en-US" sz="2000" dirty="0"/>
              <a:t>Processor is shared across all virtual machines on a single host machine. </a:t>
            </a:r>
          </a:p>
          <a:p>
            <a:pPr>
              <a:defRPr/>
            </a:pPr>
            <a:endParaRPr lang="en-US" sz="1800" dirty="0"/>
          </a:p>
        </p:txBody>
      </p:sp>
      <p:sp>
        <p:nvSpPr>
          <p:cNvPr id="12292" name="Rounded Rectangle 3">
            <a:extLst>
              <a:ext uri="{FF2B5EF4-FFF2-40B4-BE49-F238E27FC236}">
                <a16:creationId xmlns:a16="http://schemas.microsoft.com/office/drawing/2014/main" id="{014EEB89-8E59-4BAA-B71F-54EBCA236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286000"/>
            <a:ext cx="2362200" cy="25908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b="1"/>
              <a:t>Virtual Machine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8437C4-A757-4265-85C0-DDBCE1AAD6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95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739636" y="1828800"/>
            <a:ext cx="7413764" cy="3581400"/>
          </a:xfrm>
        </p:spPr>
        <p:txBody>
          <a:bodyPr/>
          <a:lstStyle/>
          <a:p>
            <a:r>
              <a:rPr lang="en-US" sz="2800" dirty="0"/>
              <a:t>Its all just bits</a:t>
            </a:r>
          </a:p>
          <a:p>
            <a:r>
              <a:rPr lang="en-US" sz="2800" dirty="0"/>
              <a:t>Virtual</a:t>
            </a:r>
            <a:r>
              <a:rPr lang="en-US" sz="2800" baseline="0" dirty="0"/>
              <a:t> machine </a:t>
            </a:r>
            <a:r>
              <a:rPr lang="en-US" sz="2800" dirty="0"/>
              <a:t>hardware</a:t>
            </a:r>
            <a:endParaRPr lang="en-US" sz="2800" baseline="0" dirty="0"/>
          </a:p>
          <a:p>
            <a:r>
              <a:rPr lang="en-US" sz="2800" b="1" dirty="0"/>
              <a:t>Virtual machine operating system</a:t>
            </a:r>
            <a:endParaRPr lang="en-US" sz="2800" b="1" baseline="0" dirty="0"/>
          </a:p>
          <a:p>
            <a:r>
              <a:rPr lang="en-US" sz="2800" baseline="0" dirty="0"/>
              <a:t>Virtual</a:t>
            </a:r>
            <a:r>
              <a:rPr lang="en-US" sz="2800" dirty="0"/>
              <a:t> machine images</a:t>
            </a:r>
            <a:endParaRPr lang="en-US" sz="2800" baseline="0" dirty="0"/>
          </a:p>
          <a:p>
            <a:r>
              <a:rPr lang="en-US" sz="2800" dirty="0"/>
              <a:t>Virtual machine and networks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8839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10000"/>
                </a:schemeClr>
              </a:solidFill>
              <a:effectLst/>
              <a:uLnTx/>
              <a:uFillTx/>
              <a:latin typeface="+mj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99E323-2418-4113-974F-2DF916BE9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0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5"/>
    </mc:Choice>
    <mc:Fallback xmlns="">
      <p:transition spd="slow" advTm="1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C5004E39-306B-4217-84B6-0E065EE6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  <a:noFill/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Type 1 - Hypervisor on Bare Metal</a:t>
            </a:r>
          </a:p>
        </p:txBody>
      </p:sp>
      <p:sp>
        <p:nvSpPr>
          <p:cNvPr id="27" name="CustomShape 1">
            <a:extLst>
              <a:ext uri="{FF2B5EF4-FFF2-40B4-BE49-F238E27FC236}">
                <a16:creationId xmlns:a16="http://schemas.microsoft.com/office/drawing/2014/main" id="{5DD1C74E-BBFE-4D17-A16C-E93C702ED361}"/>
              </a:ext>
            </a:extLst>
          </p:cNvPr>
          <p:cNvSpPr/>
          <p:nvPr/>
        </p:nvSpPr>
        <p:spPr>
          <a:xfrm>
            <a:off x="1066800" y="1906080"/>
            <a:ext cx="6948360" cy="41137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Host computer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8" name="Line 2">
            <a:extLst>
              <a:ext uri="{FF2B5EF4-FFF2-40B4-BE49-F238E27FC236}">
                <a16:creationId xmlns:a16="http://schemas.microsoft.com/office/drawing/2014/main" id="{DC372420-8E4D-4AC4-B369-3E926EA98D9A}"/>
              </a:ext>
            </a:extLst>
          </p:cNvPr>
          <p:cNvSpPr/>
          <p:nvPr/>
        </p:nvSpPr>
        <p:spPr>
          <a:xfrm>
            <a:off x="1066800" y="5361360"/>
            <a:ext cx="69494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3">
            <a:extLst>
              <a:ext uri="{FF2B5EF4-FFF2-40B4-BE49-F238E27FC236}">
                <a16:creationId xmlns:a16="http://schemas.microsoft.com/office/drawing/2014/main" id="{AD231BCA-8A20-404B-8483-BA00071C9741}"/>
              </a:ext>
            </a:extLst>
          </p:cNvPr>
          <p:cNvSpPr/>
          <p:nvPr/>
        </p:nvSpPr>
        <p:spPr>
          <a:xfrm>
            <a:off x="3890640" y="5586000"/>
            <a:ext cx="1400400" cy="37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Hypervisor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B4059B-D340-42FC-94E2-B8525E993D86}"/>
              </a:ext>
            </a:extLst>
          </p:cNvPr>
          <p:cNvSpPr/>
          <p:nvPr/>
        </p:nvSpPr>
        <p:spPr bwMode="auto">
          <a:xfrm>
            <a:off x="1547880" y="2570859"/>
            <a:ext cx="1195320" cy="23333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Apps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OS1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135838-2D98-4DE5-95CE-5E1E88E175E5}"/>
              </a:ext>
            </a:extLst>
          </p:cNvPr>
          <p:cNvSpPr/>
          <p:nvPr/>
        </p:nvSpPr>
        <p:spPr bwMode="auto">
          <a:xfrm>
            <a:off x="3669540" y="2570859"/>
            <a:ext cx="1195320" cy="23333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Apps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OS2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F8E944-D283-4708-BCFC-F9BBB116ED55}"/>
              </a:ext>
            </a:extLst>
          </p:cNvPr>
          <p:cNvSpPr/>
          <p:nvPr/>
        </p:nvSpPr>
        <p:spPr bwMode="auto">
          <a:xfrm>
            <a:off x="5791200" y="2570859"/>
            <a:ext cx="1195320" cy="23333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Apps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OS3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DA2CCA-B070-4C9C-A360-F4C919090C69}"/>
              </a:ext>
            </a:extLst>
          </p:cNvPr>
          <p:cNvCxnSpPr/>
          <p:nvPr/>
        </p:nvCxnSpPr>
        <p:spPr bwMode="auto">
          <a:xfrm>
            <a:off x="1547880" y="4114800"/>
            <a:ext cx="11953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F334D6-4AA7-4BBE-944C-92D034652C56}"/>
              </a:ext>
            </a:extLst>
          </p:cNvPr>
          <p:cNvCxnSpPr/>
          <p:nvPr/>
        </p:nvCxnSpPr>
        <p:spPr bwMode="auto">
          <a:xfrm>
            <a:off x="3657600" y="4114800"/>
            <a:ext cx="11953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8E9CDF-3D0B-4EBB-950D-9D601E1434B4}"/>
              </a:ext>
            </a:extLst>
          </p:cNvPr>
          <p:cNvCxnSpPr/>
          <p:nvPr/>
        </p:nvCxnSpPr>
        <p:spPr bwMode="auto">
          <a:xfrm>
            <a:off x="5815080" y="4114800"/>
            <a:ext cx="11953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1F646B-915D-427A-AD94-880982602D1F}"/>
              </a:ext>
            </a:extLst>
          </p:cNvPr>
          <p:cNvSpPr txBox="1"/>
          <p:nvPr/>
        </p:nvSpPr>
        <p:spPr>
          <a:xfrm>
            <a:off x="1676400" y="48768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VM1		   VM2	     VM3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D0D4E0B-6EEA-40A9-874E-3A96B1531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340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D8B1-2244-47EE-994D-266DB916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Hypervisor (Type 2)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C3A715A3-EF48-41D8-A16B-7150B2004F5E}"/>
              </a:ext>
            </a:extLst>
          </p:cNvPr>
          <p:cNvSpPr/>
          <p:nvPr/>
        </p:nvSpPr>
        <p:spPr>
          <a:xfrm>
            <a:off x="1546275" y="1905000"/>
            <a:ext cx="687315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Host computer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95607B6F-2A34-46DB-98AF-51EF7088B671}"/>
              </a:ext>
            </a:extLst>
          </p:cNvPr>
          <p:cNvSpPr/>
          <p:nvPr/>
        </p:nvSpPr>
        <p:spPr>
          <a:xfrm>
            <a:off x="1295400" y="5512325"/>
            <a:ext cx="6874218" cy="34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001045D-7395-43C8-8F95-E4DF93194084}"/>
              </a:ext>
            </a:extLst>
          </p:cNvPr>
          <p:cNvSpPr/>
          <p:nvPr/>
        </p:nvSpPr>
        <p:spPr>
          <a:xfrm>
            <a:off x="4088674" y="5725784"/>
            <a:ext cx="2997926" cy="3540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Operating System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7" name="CustomShape 4">
            <a:extLst>
              <a:ext uri="{FF2B5EF4-FFF2-40B4-BE49-F238E27FC236}">
                <a16:creationId xmlns:a16="http://schemas.microsoft.com/office/drawing/2014/main" id="{B2931F6D-18F3-44E9-9F62-1E5040E6E3B9}"/>
              </a:ext>
            </a:extLst>
          </p:cNvPr>
          <p:cNvSpPr/>
          <p:nvPr/>
        </p:nvSpPr>
        <p:spPr>
          <a:xfrm>
            <a:off x="1514047" y="2649794"/>
            <a:ext cx="1265235" cy="2258075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VM1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1106F76B-C862-4771-AC37-72BC4390F23A}"/>
              </a:ext>
            </a:extLst>
          </p:cNvPr>
          <p:cNvSpPr/>
          <p:nvPr/>
        </p:nvSpPr>
        <p:spPr>
          <a:xfrm>
            <a:off x="1828800" y="2502798"/>
            <a:ext cx="3488744" cy="2793089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Hosted Hypervisor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34E134B1-C170-4FE3-B172-0B8D6E5321DF}"/>
              </a:ext>
            </a:extLst>
          </p:cNvPr>
          <p:cNvSpPr/>
          <p:nvPr/>
        </p:nvSpPr>
        <p:spPr>
          <a:xfrm>
            <a:off x="5502404" y="2649794"/>
            <a:ext cx="1265235" cy="2258075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Other  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apps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9">
            <a:extLst>
              <a:ext uri="{FF2B5EF4-FFF2-40B4-BE49-F238E27FC236}">
                <a16:creationId xmlns:a16="http://schemas.microsoft.com/office/drawing/2014/main" id="{FC18E2DB-3A50-4538-99F5-2461814818F3}"/>
              </a:ext>
            </a:extLst>
          </p:cNvPr>
          <p:cNvSpPr/>
          <p:nvPr/>
        </p:nvSpPr>
        <p:spPr>
          <a:xfrm>
            <a:off x="6891207" y="2649794"/>
            <a:ext cx="1265235" cy="2258075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Other  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apps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E376EF-28FB-4230-ADE7-26A39BB09127}"/>
              </a:ext>
            </a:extLst>
          </p:cNvPr>
          <p:cNvGrpSpPr/>
          <p:nvPr/>
        </p:nvGrpSpPr>
        <p:grpSpPr>
          <a:xfrm>
            <a:off x="3581400" y="2819400"/>
            <a:ext cx="1226775" cy="1551359"/>
            <a:chOff x="3581400" y="2819400"/>
            <a:chExt cx="1226775" cy="155135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575D36C-7309-4F4E-93A6-5744195EF4B2}"/>
                </a:ext>
              </a:extLst>
            </p:cNvPr>
            <p:cNvSpPr/>
            <p:nvPr/>
          </p:nvSpPr>
          <p:spPr bwMode="auto">
            <a:xfrm>
              <a:off x="3612855" y="2819400"/>
              <a:ext cx="1195320" cy="155135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charset="0"/>
                  <a:ea typeface="Osaka" charset="0"/>
                  <a:cs typeface="Osaka" charset="0"/>
                </a:rPr>
                <a:t>Apps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charset="0"/>
                  <a:ea typeface="Osaka" charset="0"/>
                  <a:cs typeface="Osaka" charset="0"/>
                </a:rPr>
                <a:t>OS2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CF66ED-713F-4060-AB33-B39D596965B8}"/>
                </a:ext>
              </a:extLst>
            </p:cNvPr>
            <p:cNvCxnSpPr/>
            <p:nvPr/>
          </p:nvCxnSpPr>
          <p:spPr bwMode="auto">
            <a:xfrm>
              <a:off x="3581400" y="4114800"/>
              <a:ext cx="11953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BF018E-C280-42F5-97FE-E0E8D740887D}"/>
              </a:ext>
            </a:extLst>
          </p:cNvPr>
          <p:cNvGrpSpPr/>
          <p:nvPr/>
        </p:nvGrpSpPr>
        <p:grpSpPr>
          <a:xfrm>
            <a:off x="1828800" y="2819400"/>
            <a:ext cx="1226775" cy="1551359"/>
            <a:chOff x="3581400" y="2819400"/>
            <a:chExt cx="1226775" cy="155135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DED40DE-6A2D-4491-B6D1-797DA3DBBA1D}"/>
                </a:ext>
              </a:extLst>
            </p:cNvPr>
            <p:cNvSpPr/>
            <p:nvPr/>
          </p:nvSpPr>
          <p:spPr bwMode="auto">
            <a:xfrm>
              <a:off x="3612855" y="2819400"/>
              <a:ext cx="1195320" cy="155135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charset="0"/>
                  <a:ea typeface="Osaka" charset="0"/>
                  <a:cs typeface="Osaka" charset="0"/>
                </a:rPr>
                <a:t>Apps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charset="0"/>
                  <a:ea typeface="Osaka" charset="0"/>
                  <a:cs typeface="Osaka" charset="0"/>
                </a:rPr>
                <a:t>OS1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686FA8-544E-4E9E-91A2-846E06721DDE}"/>
                </a:ext>
              </a:extLst>
            </p:cNvPr>
            <p:cNvCxnSpPr/>
            <p:nvPr/>
          </p:nvCxnSpPr>
          <p:spPr bwMode="auto">
            <a:xfrm>
              <a:off x="3581400" y="4114800"/>
              <a:ext cx="11953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8982A0B-AE76-4B3D-86DC-830BE73E69E4}"/>
              </a:ext>
            </a:extLst>
          </p:cNvPr>
          <p:cNvSpPr txBox="1"/>
          <p:nvPr/>
        </p:nvSpPr>
        <p:spPr>
          <a:xfrm>
            <a:off x="1981200" y="4419599"/>
            <a:ext cx="28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VM!		VM2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50A7CC-F71E-46D3-9149-48A5E6F8609B}"/>
              </a:ext>
            </a:extLst>
          </p:cNvPr>
          <p:cNvCxnSpPr/>
          <p:nvPr/>
        </p:nvCxnSpPr>
        <p:spPr bwMode="auto">
          <a:xfrm>
            <a:off x="1828800" y="4907869"/>
            <a:ext cx="34887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D80ADD-1C42-4DFB-A907-6E245781E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88"/>
    </mc:Choice>
    <mc:Fallback xmlns="">
      <p:transition spd="slow" advTm="40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9E93-40DD-4E90-B194-C04EAB38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009B-C8DA-462F-B7FD-C2D8DD8E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Each VM can have its own operating system</a:t>
            </a:r>
          </a:p>
          <a:p>
            <a:r>
              <a:rPr lang="en-US" sz="2800" dirty="0"/>
              <a:t>Interactions</a:t>
            </a:r>
            <a:r>
              <a:rPr lang="en-US" sz="2800" baseline="0" dirty="0"/>
              <a:t> between VMs on the same host is the same as interaction between VMs on different hosts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F76F8D-9A7A-4A06-AC08-54D7D5735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4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30"/>
    </mc:Choice>
    <mc:Fallback xmlns="">
      <p:transition spd="slow" advTm="23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46681-4964-4C60-9782-AD3547D23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208FE-BBA4-44CF-852B-C8EF1A280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Host Computer manages file system for VMs</a:t>
            </a:r>
          </a:p>
          <a:p>
            <a:r>
              <a:rPr lang="en-US" sz="2800" dirty="0"/>
              <a:t>Each VM thinks it has its own disk </a:t>
            </a:r>
          </a:p>
          <a:p>
            <a:r>
              <a:rPr lang="en-US" sz="2800" dirty="0"/>
              <a:t>File system is an arrangement on that disk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568083-61EC-455B-A039-4AB926890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9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69"/>
    </mc:Choice>
    <mc:Fallback xmlns="">
      <p:transition spd="slow" advTm="24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E0F9-40BD-4691-859D-3C45B704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75CD-7D08-49A7-A245-FD2F133BA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Each VM has access to the network managed by the Host Computer</a:t>
            </a:r>
          </a:p>
          <a:p>
            <a:r>
              <a:rPr lang="en-US" sz="2800" dirty="0"/>
              <a:t>Outgoing messages are tagged with a VM identifier (we discuss IP addresses in Networking section)</a:t>
            </a:r>
          </a:p>
          <a:p>
            <a:r>
              <a:rPr lang="en-US" sz="2800" dirty="0"/>
              <a:t>Incoming messages are routed by Hypervisor to correct VM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3217DD-C6A9-4C40-A3AA-F9D911672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16"/>
    </mc:Choice>
    <mc:Fallback xmlns="">
      <p:transition spd="slow" advTm="27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739636" y="1828800"/>
            <a:ext cx="7413764" cy="3581400"/>
          </a:xfrm>
        </p:spPr>
        <p:txBody>
          <a:bodyPr/>
          <a:lstStyle/>
          <a:p>
            <a:r>
              <a:rPr lang="en-US" dirty="0"/>
              <a:t>Its all just bits</a:t>
            </a:r>
          </a:p>
          <a:p>
            <a:r>
              <a:rPr lang="en-US" sz="2800" dirty="0"/>
              <a:t>Virtual</a:t>
            </a:r>
            <a:r>
              <a:rPr lang="en-US" sz="2800" baseline="0" dirty="0"/>
              <a:t> machine </a:t>
            </a:r>
            <a:r>
              <a:rPr lang="en-US" sz="2800" dirty="0"/>
              <a:t>hardware</a:t>
            </a:r>
            <a:endParaRPr lang="en-US" sz="2800" baseline="0" dirty="0"/>
          </a:p>
          <a:p>
            <a:r>
              <a:rPr lang="en-US" sz="2800" dirty="0"/>
              <a:t>Virtual machine operating system</a:t>
            </a:r>
            <a:endParaRPr lang="en-US" sz="2800" baseline="0" dirty="0"/>
          </a:p>
          <a:p>
            <a:r>
              <a:rPr lang="en-US" sz="2800" b="1" baseline="0" dirty="0"/>
              <a:t>Virtual</a:t>
            </a:r>
            <a:r>
              <a:rPr lang="en-US" sz="2800" b="1" dirty="0"/>
              <a:t> machine images</a:t>
            </a:r>
            <a:endParaRPr lang="en-US" sz="2800" b="1" baseline="0" dirty="0"/>
          </a:p>
          <a:p>
            <a:r>
              <a:rPr lang="en-US" sz="2800" dirty="0"/>
              <a:t>Virtual machine and networks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8839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10000"/>
                </a:schemeClr>
              </a:solidFill>
              <a:effectLst/>
              <a:uLnTx/>
              <a:uFillTx/>
              <a:latin typeface="+mj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6AECD5-FBAC-4AB8-9F0A-1E0D48B34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4"/>
    </mc:Choice>
    <mc:Fallback xmlns="">
      <p:transition spd="slow" advTm="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059E1478-151E-4757-8BDE-1B74BAAD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Virtual machine images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C31EA74E-C947-481B-B1EA-46FD4BA26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60550"/>
            <a:ext cx="8229600" cy="4997450"/>
          </a:xfrm>
        </p:spPr>
        <p:txBody>
          <a:bodyPr/>
          <a:lstStyle/>
          <a:p>
            <a:r>
              <a:rPr lang="en-US" altLang="en-US" sz="2800" dirty="0"/>
              <a:t>A virtual machine image is set of bits that reside on a disk file.</a:t>
            </a:r>
          </a:p>
          <a:p>
            <a:r>
              <a:rPr lang="en-US" altLang="en-US" sz="2800" dirty="0"/>
              <a:t>Hypervisor creates VM and reads in the bits of an image.’</a:t>
            </a:r>
          </a:p>
          <a:p>
            <a:r>
              <a:rPr lang="en-US" altLang="en-US" sz="2800" dirty="0"/>
              <a:t>Means that to create active VM, you must specify the VM image to be loaded into that VM</a:t>
            </a:r>
          </a:p>
          <a:p>
            <a:endParaRPr lang="en-US" alt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F46ED82-20DF-4A53-B5EA-B9F09AD81D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330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859C127-733D-4251-B145-69F8B394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Where does a VM image come from?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D144B6BD-2978-4FD8-BAFC-F32CF77C6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800" dirty="0"/>
              <a:t>A VM image is created by writing the contents of an existing VM or physical computer to a disk file.</a:t>
            </a:r>
          </a:p>
          <a:p>
            <a:r>
              <a:rPr lang="en-US" altLang="en-US" sz="2800" dirty="0"/>
              <a:t>An initial executable image is created through the build process</a:t>
            </a:r>
          </a:p>
          <a:p>
            <a:r>
              <a:rPr lang="en-US" altLang="en-US" sz="2800" dirty="0"/>
              <a:t>Then software is loaded to create a desired image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FFB7707-88A2-4347-B572-FA65BF5A0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44"/>
    </mc:Choice>
    <mc:Fallback xmlns="">
      <p:transition spd="slow" advTm="44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739636" y="1828800"/>
            <a:ext cx="7413764" cy="3581400"/>
          </a:xfrm>
        </p:spPr>
        <p:txBody>
          <a:bodyPr/>
          <a:lstStyle/>
          <a:p>
            <a:r>
              <a:rPr lang="en-US" sz="2800" b="1" dirty="0"/>
              <a:t>Its all just bits</a:t>
            </a:r>
          </a:p>
          <a:p>
            <a:r>
              <a:rPr lang="en-US" sz="2800" dirty="0"/>
              <a:t>Virtual</a:t>
            </a:r>
            <a:r>
              <a:rPr lang="en-US" sz="2800" baseline="0" dirty="0"/>
              <a:t> machine </a:t>
            </a:r>
            <a:r>
              <a:rPr lang="en-US" sz="2800" dirty="0"/>
              <a:t>hardware</a:t>
            </a:r>
            <a:endParaRPr lang="en-US" sz="2800" baseline="0" dirty="0"/>
          </a:p>
          <a:p>
            <a:r>
              <a:rPr lang="en-US" sz="2800" dirty="0"/>
              <a:t>Virtual machine operating system</a:t>
            </a:r>
            <a:endParaRPr lang="en-US" sz="2800" baseline="0" dirty="0"/>
          </a:p>
          <a:p>
            <a:r>
              <a:rPr lang="en-US" sz="2800" baseline="0" dirty="0"/>
              <a:t>Virtual</a:t>
            </a:r>
            <a:r>
              <a:rPr lang="en-US" sz="2800" dirty="0"/>
              <a:t> machine images</a:t>
            </a:r>
            <a:endParaRPr lang="en-US" sz="2800" baseline="0" dirty="0"/>
          </a:p>
          <a:p>
            <a:r>
              <a:rPr lang="en-US" sz="2800" dirty="0"/>
              <a:t>Virtual machine and networks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8839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10000"/>
                </a:schemeClr>
              </a:solidFill>
              <a:effectLst/>
              <a:uLnTx/>
              <a:uFillTx/>
              <a:latin typeface="+mj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DA5ADB-E8AC-43EC-8A1B-F4E37132A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0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7"/>
    </mc:Choice>
    <mc:Fallback xmlns="">
      <p:transition spd="slow" advTm="7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C1DAE81A-5B12-4587-8088-68409BFC0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What images exist?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DA45B781-5FC5-440A-8352-BFBD7D130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752600"/>
            <a:ext cx="8077200" cy="4246563"/>
          </a:xfrm>
        </p:spPr>
        <p:txBody>
          <a:bodyPr/>
          <a:lstStyle/>
          <a:p>
            <a:r>
              <a:rPr lang="en-US" altLang="en-US" sz="2400" dirty="0"/>
              <a:t>Images can come from </a:t>
            </a:r>
          </a:p>
          <a:p>
            <a:pPr lvl="1"/>
            <a:r>
              <a:rPr lang="en-US" altLang="en-US" sz="2400" dirty="0"/>
              <a:t>A library</a:t>
            </a:r>
          </a:p>
          <a:p>
            <a:pPr lvl="1"/>
            <a:r>
              <a:rPr lang="en-US" altLang="en-US" sz="2400" dirty="0"/>
              <a:t>Something created by an application previously. </a:t>
            </a:r>
          </a:p>
          <a:p>
            <a:r>
              <a:rPr lang="en-US" altLang="en-US" sz="2400" dirty="0"/>
              <a:t>Sample images might be LAMP – Linux, Apache Server, MySQL, </a:t>
            </a:r>
            <a:r>
              <a:rPr lang="en-US" altLang="en-US" sz="2400" dirty="0" err="1"/>
              <a:t>PhP</a:t>
            </a:r>
            <a:r>
              <a:rPr lang="en-US" altLang="en-US" sz="2400" dirty="0"/>
              <a:t> or a version of Ubuntu</a:t>
            </a:r>
          </a:p>
          <a:p>
            <a:r>
              <a:rPr lang="en-US" altLang="en-US" sz="2400" dirty="0"/>
              <a:t>Why would an application create an image?</a:t>
            </a:r>
          </a:p>
          <a:p>
            <a:pPr lvl="1"/>
            <a:r>
              <a:rPr lang="en-US" altLang="en-US" sz="2400" dirty="0"/>
              <a:t>For deployment to a production environment</a:t>
            </a:r>
          </a:p>
          <a:p>
            <a:pPr lvl="1"/>
            <a:r>
              <a:rPr lang="en-US" altLang="en-US" sz="2400" dirty="0"/>
              <a:t>For restart in case of error</a:t>
            </a:r>
          </a:p>
          <a:p>
            <a:pPr lvl="1"/>
            <a:r>
              <a:rPr lang="en-US" altLang="en-US" sz="2400" dirty="0"/>
              <a:t>As a base to build from when creating a new version.</a:t>
            </a:r>
          </a:p>
          <a:p>
            <a:pPr lvl="1"/>
            <a:endParaRPr lang="en-US" altLang="en-US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C873DB0-38FD-45A3-B9DB-C77778C87A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96"/>
    </mc:Choice>
    <mc:Fallback xmlns="">
      <p:transition spd="slow" advTm="77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739636" y="1828800"/>
            <a:ext cx="7413764" cy="3581400"/>
          </a:xfrm>
        </p:spPr>
        <p:txBody>
          <a:bodyPr/>
          <a:lstStyle/>
          <a:p>
            <a:r>
              <a:rPr lang="en-US" dirty="0"/>
              <a:t>Its all just bits</a:t>
            </a:r>
          </a:p>
          <a:p>
            <a:r>
              <a:rPr lang="en-US" sz="2800" dirty="0"/>
              <a:t>Virtual</a:t>
            </a:r>
            <a:r>
              <a:rPr lang="en-US" sz="2800" baseline="0" dirty="0"/>
              <a:t> machine </a:t>
            </a:r>
            <a:r>
              <a:rPr lang="en-US" sz="2800" dirty="0"/>
              <a:t>hardware</a:t>
            </a:r>
            <a:endParaRPr lang="en-US" sz="2800" baseline="0" dirty="0"/>
          </a:p>
          <a:p>
            <a:r>
              <a:rPr lang="en-US" sz="2800" dirty="0"/>
              <a:t>Virtual machine operating system</a:t>
            </a:r>
            <a:endParaRPr lang="en-US" sz="2800" baseline="0" dirty="0"/>
          </a:p>
          <a:p>
            <a:r>
              <a:rPr lang="en-US" sz="2800" baseline="0" dirty="0"/>
              <a:t>Virtual</a:t>
            </a:r>
            <a:r>
              <a:rPr lang="en-US" sz="2800" dirty="0"/>
              <a:t> machine images</a:t>
            </a:r>
            <a:endParaRPr lang="en-US" sz="2800" baseline="0" dirty="0"/>
          </a:p>
          <a:p>
            <a:r>
              <a:rPr lang="en-US" sz="2800" b="1" dirty="0"/>
              <a:t>Virtual machine and networks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8839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10000"/>
                </a:schemeClr>
              </a:solidFill>
              <a:effectLst/>
              <a:uLnTx/>
              <a:uFillTx/>
              <a:latin typeface="+mj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CED6F65-C20F-4A7A-BFA8-2BB2BB8F6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4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"/>
    </mc:Choice>
    <mc:Fallback xmlns="">
      <p:transition spd="slow" advTm="1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Loading of VM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458199" cy="4246563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OS executable is ~ 1GB(</a:t>
            </a:r>
            <a:r>
              <a:rPr lang="en-US" sz="2400" dirty="0" err="1"/>
              <a:t>yte</a:t>
            </a:r>
            <a:r>
              <a:rPr lang="en-US" sz="2400" dirty="0"/>
              <a:t>)</a:t>
            </a:r>
          </a:p>
          <a:p>
            <a:pPr>
              <a:defRPr/>
            </a:pPr>
            <a:r>
              <a:rPr lang="en-US" sz="2400" dirty="0"/>
              <a:t>Fast network is ~ 1Gb(it) per second (rated) </a:t>
            </a:r>
          </a:p>
          <a:p>
            <a:pPr>
              <a:defRPr/>
            </a:pPr>
            <a:r>
              <a:rPr lang="en-US" sz="2400" dirty="0"/>
              <a:t>Since there are 8 bits per byte, transferring an OS should take 8 seconds.</a:t>
            </a:r>
          </a:p>
          <a:p>
            <a:pPr>
              <a:defRPr/>
            </a:pPr>
            <a:r>
              <a:rPr lang="en-US" sz="2400" dirty="0"/>
              <a:t>But a 1Gb rated network is </a:t>
            </a:r>
            <a:r>
              <a:rPr lang="en-US" sz="2400"/>
              <a:t>~35Mb/</a:t>
            </a:r>
            <a:r>
              <a:rPr lang="en-US" sz="2400" dirty="0"/>
              <a:t>s in practice</a:t>
            </a:r>
          </a:p>
          <a:p>
            <a:pPr>
              <a:defRPr/>
            </a:pPr>
            <a:r>
              <a:rPr lang="en-US" sz="2400" dirty="0"/>
              <a:t>This means loading an OS is ~30 seconds</a:t>
            </a:r>
          </a:p>
          <a:p>
            <a:pPr>
              <a:defRPr/>
            </a:pPr>
            <a:r>
              <a:rPr lang="en-US" sz="2400" dirty="0"/>
              <a:t>Additional software adds more time.</a:t>
            </a:r>
          </a:p>
          <a:p>
            <a:pPr>
              <a:defRPr/>
            </a:pPr>
            <a:r>
              <a:rPr lang="en-US" sz="2400" dirty="0"/>
              <a:t>Loading a VM image across a network takes minutes</a:t>
            </a:r>
          </a:p>
          <a:p>
            <a:pPr>
              <a:defRPr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>
                <a:hlinkClick r:id="rId4"/>
              </a:rPr>
              <a:t>https://www.tomshardware.com/reviews/gigabit-ethernet-bandwidth,2321-3.html</a:t>
            </a:r>
            <a:r>
              <a:rPr lang="en-US" sz="1800" dirty="0"/>
              <a:t>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6DAE17-7344-4EDB-9BD9-CB91B0073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0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74"/>
    </mc:Choice>
    <mc:Fallback xmlns="">
      <p:transition spd="slow" advTm="63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2CB1D0F-713E-4399-9717-2648D1E19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Summary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AFEB4CFB-7A89-467E-9CF0-5E8E9980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800" dirty="0"/>
              <a:t>A virtual machine can be treated as a bare metal computer from an application developer’s perspective</a:t>
            </a:r>
          </a:p>
          <a:p>
            <a:r>
              <a:rPr lang="en-US" altLang="en-US" sz="2800" dirty="0"/>
              <a:t>A virtual machine is managed by a specialized operating system (hypervisor) and supporting hardware.</a:t>
            </a:r>
          </a:p>
          <a:p>
            <a:r>
              <a:rPr lang="en-US" altLang="en-US" sz="2800" dirty="0"/>
              <a:t>A VM image is a set of bits residing on a disk.</a:t>
            </a:r>
          </a:p>
          <a:p>
            <a:r>
              <a:rPr lang="en-US" altLang="en-US" sz="2800" dirty="0"/>
              <a:t>Loading a VM  image across a network takes minutes</a:t>
            </a:r>
          </a:p>
          <a:p>
            <a:endParaRPr lang="en-US" altLang="en-US" sz="2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564E970-4FAE-45A2-8F8C-8EED4B1FF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02"/>
    </mc:Choice>
    <mc:Fallback xmlns="">
      <p:transition spd="slow" advTm="26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3B7C-C089-49B9-964A-EFCCCC5E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</a:t>
            </a:r>
            <a:r>
              <a:rPr lang="en-US" baseline="0" dirty="0"/>
              <a:t> is bits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748E4-3009-4414-8E48-2DD739A54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Consider the hexadecimal number</a:t>
            </a:r>
          </a:p>
          <a:p>
            <a:pPr marL="0" indent="0">
              <a:buNone/>
            </a:pPr>
            <a:r>
              <a:rPr lang="en-US" sz="2800" dirty="0"/>
              <a:t>	410832F2</a:t>
            </a:r>
          </a:p>
          <a:p>
            <a:r>
              <a:rPr lang="en-US" sz="2800" dirty="0"/>
              <a:t>Is this </a:t>
            </a:r>
          </a:p>
          <a:p>
            <a:pPr lvl="1"/>
            <a:r>
              <a:rPr lang="en-US" dirty="0"/>
              <a:t>A data item?</a:t>
            </a:r>
          </a:p>
          <a:p>
            <a:pPr lvl="1"/>
            <a:r>
              <a:rPr lang="en-US" dirty="0"/>
              <a:t>An address?</a:t>
            </a:r>
          </a:p>
          <a:p>
            <a:pPr lvl="1"/>
            <a:r>
              <a:rPr lang="en-US" dirty="0"/>
              <a:t>An instruction?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E473E5-833D-438A-BBBF-FE27981EE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2"/>
    </mc:Choice>
    <mc:Fallback xmlns="">
      <p:transition spd="slow" advTm="11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C3B6-AEA1-44B2-9B1F-E272E6E5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is 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EBAF-7187-458F-862B-1665B7DBB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410832F2 is a set of bits</a:t>
            </a:r>
          </a:p>
          <a:p>
            <a:r>
              <a:rPr lang="en-US" sz="2800" dirty="0"/>
              <a:t>Use </a:t>
            </a:r>
            <a:r>
              <a:rPr lang="en-US" sz="2800"/>
              <a:t>of bits</a:t>
            </a:r>
            <a:r>
              <a:rPr lang="en-US" sz="2800" baseline="0"/>
              <a:t> </a:t>
            </a:r>
            <a:r>
              <a:rPr lang="en-US" sz="2800" baseline="0" dirty="0"/>
              <a:t>depends on context</a:t>
            </a:r>
          </a:p>
          <a:p>
            <a:pPr lvl="1"/>
            <a:r>
              <a:rPr lang="en-US" dirty="0"/>
              <a:t>If interpreted by CPU then instruction</a:t>
            </a:r>
          </a:p>
          <a:p>
            <a:pPr lvl="1"/>
            <a:r>
              <a:rPr lang="en-US" dirty="0"/>
              <a:t>If used as indirect reference then address</a:t>
            </a:r>
          </a:p>
          <a:p>
            <a:pPr lvl="1"/>
            <a:r>
              <a:rPr lang="en-US" dirty="0"/>
              <a:t>If used in arithmetic or saved in database, then data</a:t>
            </a:r>
          </a:p>
          <a:p>
            <a:r>
              <a:rPr lang="en-US" sz="2800" dirty="0"/>
              <a:t>Can be any use at different times. E.g. read into memory (data item) and transfer control to it (instruction)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E409BC-0036-4750-AA35-AD986F088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47"/>
    </mc:Choice>
    <mc:Fallback xmlns="">
      <p:transition spd="slow" advTm="30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F98A-BDDE-45B0-A0EA-117FB6BB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95D3-ACA0-4B1E-8A09-6095F998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Given that a data item’s interpretation depends on context, moving data from one place to another can be done using the same mechanisms</a:t>
            </a:r>
          </a:p>
          <a:p>
            <a:r>
              <a:rPr lang="en-US" sz="2800" dirty="0"/>
              <a:t>Read and write are the basic mechanisms for moving data between distinct VMs or physical machines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A1343A-7C96-4CD2-8584-7BAF24B80C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43"/>
    </mc:Choice>
    <mc:Fallback xmlns="">
      <p:transition spd="slow" advTm="19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9316-0D74-4693-AC1C-38D5C633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C301F-A84F-4C3C-814C-2AE0AE42B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Read retrieves bits from a disk (possibly solid state) or network connection and stores them into a memory location.</a:t>
            </a:r>
          </a:p>
          <a:p>
            <a:r>
              <a:rPr lang="en-US" sz="2800" dirty="0"/>
              <a:t>Write takes bits from memory</a:t>
            </a:r>
            <a:r>
              <a:rPr lang="en-US" sz="2800" baseline="0" dirty="0"/>
              <a:t> locations and moves them to a disk or a network connection.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FC70BF-F049-49C2-9E86-51B4E5A67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9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80"/>
    </mc:Choice>
    <mc:Fallback xmlns="">
      <p:transition spd="slow" advTm="17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21D2-DE90-4AA8-858B-67D9A8FF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1ACC1-FE6F-49A6-9442-0C1936FD5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</a:t>
            </a:r>
            <a:r>
              <a:rPr lang="en-US" baseline="0" dirty="0"/>
              <a:t> into hardware (BIOS)</a:t>
            </a:r>
          </a:p>
          <a:p>
            <a:pPr lvl="1"/>
            <a:r>
              <a:rPr lang="en-US" dirty="0"/>
              <a:t>Read some data from fixed location on disk into another fixed location in memory.</a:t>
            </a:r>
          </a:p>
          <a:p>
            <a:pPr lvl="1"/>
            <a:r>
              <a:rPr lang="en-US" dirty="0"/>
              <a:t>Transfer control to data just read in.</a:t>
            </a:r>
          </a:p>
          <a:p>
            <a:pPr lvl="0"/>
            <a:r>
              <a:rPr lang="en-US" dirty="0"/>
              <a:t>Initial</a:t>
            </a:r>
            <a:r>
              <a:rPr lang="en-US" baseline="0" dirty="0"/>
              <a:t> d</a:t>
            </a:r>
            <a:r>
              <a:rPr lang="en-US" dirty="0"/>
              <a:t>ata read in,</a:t>
            </a:r>
            <a:r>
              <a:rPr lang="en-US" baseline="0" dirty="0"/>
              <a:t> in turn, will read other data (operating system and</a:t>
            </a:r>
            <a:r>
              <a:rPr lang="en-US" dirty="0"/>
              <a:t> …</a:t>
            </a:r>
            <a:r>
              <a:rPr lang="en-US" baseline="0" dirty="0"/>
              <a:t>).</a:t>
            </a:r>
          </a:p>
          <a:p>
            <a:pPr lvl="0"/>
            <a:r>
              <a:rPr lang="en-US" dirty="0"/>
              <a:t>This is called the bootstrapping process.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84493B-6FBA-4871-8725-C4510A0E6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07"/>
    </mc:Choice>
    <mc:Fallback xmlns="">
      <p:transition spd="slow" advTm="48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739636" y="1828800"/>
            <a:ext cx="7413764" cy="3581400"/>
          </a:xfrm>
        </p:spPr>
        <p:txBody>
          <a:bodyPr/>
          <a:lstStyle/>
          <a:p>
            <a:r>
              <a:rPr lang="en-US" sz="2800" dirty="0"/>
              <a:t>Its all just bits</a:t>
            </a:r>
          </a:p>
          <a:p>
            <a:r>
              <a:rPr lang="en-US" sz="2800" b="1" dirty="0"/>
              <a:t>Virtual</a:t>
            </a:r>
            <a:r>
              <a:rPr lang="en-US" sz="2800" b="1" baseline="0" dirty="0"/>
              <a:t> machine </a:t>
            </a:r>
            <a:r>
              <a:rPr lang="en-US" sz="2800" b="1" dirty="0"/>
              <a:t>hardware</a:t>
            </a:r>
            <a:endParaRPr lang="en-US" sz="2800" b="1" baseline="0" dirty="0"/>
          </a:p>
          <a:p>
            <a:r>
              <a:rPr lang="en-US" sz="2800" dirty="0"/>
              <a:t>Virtual machine operating system</a:t>
            </a:r>
            <a:endParaRPr lang="en-US" sz="2800" baseline="0" dirty="0"/>
          </a:p>
          <a:p>
            <a:r>
              <a:rPr lang="en-US" sz="2800" baseline="0" dirty="0"/>
              <a:t>Virtual</a:t>
            </a:r>
            <a:r>
              <a:rPr lang="en-US" sz="2800" dirty="0"/>
              <a:t> machine images</a:t>
            </a:r>
            <a:endParaRPr lang="en-US" sz="2800" baseline="0" dirty="0"/>
          </a:p>
          <a:p>
            <a:r>
              <a:rPr lang="en-US" sz="2800" dirty="0"/>
              <a:t>Virtual machine and networks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8839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10000"/>
                </a:schemeClr>
              </a:solidFill>
              <a:effectLst/>
              <a:uLnTx/>
              <a:uFillTx/>
              <a:latin typeface="+mj-lt"/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BCB32FE-9646-48E5-A180-8E480E6AD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8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4"/>
    </mc:Choice>
    <mc:Fallback xmlns="">
      <p:transition spd="slow" advTm="1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D42EE347-386E-43F8-9F71-B59F2086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What is a Virtual Machine?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C12525D0-C5FD-492D-B8BF-E27447137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800" dirty="0"/>
              <a:t>From the perspective of software running on the virtual machine, a virtual machine is a “bare metal” computer. I.e. there is no difference</a:t>
            </a:r>
          </a:p>
          <a:p>
            <a:r>
              <a:rPr lang="en-US" altLang="en-US" sz="2800" dirty="0"/>
              <a:t>Making a virtual machine look like a bare metal computer is accomplished through a combination of</a:t>
            </a:r>
          </a:p>
          <a:p>
            <a:pPr lvl="1"/>
            <a:r>
              <a:rPr lang="en-US" altLang="en-US" dirty="0"/>
              <a:t>Hardware – primarily address translation</a:t>
            </a:r>
          </a:p>
          <a:p>
            <a:pPr lvl="1"/>
            <a:r>
              <a:rPr lang="en-US" altLang="en-US" dirty="0"/>
              <a:t>Software – a specialized operating system called a “hypervisor”.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BD1FCE-517B-4F88-A01C-1A2D1D46E7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50"/>
    </mc:Choice>
    <mc:Fallback xmlns="">
      <p:transition spd="slow" advTm="36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6267</TotalTime>
  <Words>940</Words>
  <Application>Microsoft Office PowerPoint</Application>
  <PresentationFormat>On-screen Show (4:3)</PresentationFormat>
  <Paragraphs>162</Paragraphs>
  <Slides>23</Slides>
  <Notes>6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Times</vt:lpstr>
      <vt:lpstr>Verdana</vt:lpstr>
      <vt:lpstr>Blank Presentation</vt:lpstr>
      <vt:lpstr>Applied Distributed Systems</vt:lpstr>
      <vt:lpstr>Overview</vt:lpstr>
      <vt:lpstr>Bits is bits</vt:lpstr>
      <vt:lpstr>Answer is yes</vt:lpstr>
      <vt:lpstr>Moving bits</vt:lpstr>
      <vt:lpstr>Read/Write</vt:lpstr>
      <vt:lpstr>Boot process</vt:lpstr>
      <vt:lpstr>Overview</vt:lpstr>
      <vt:lpstr>What is a Virtual Machine?</vt:lpstr>
      <vt:lpstr>Virtual Machine</vt:lpstr>
      <vt:lpstr>Overview</vt:lpstr>
      <vt:lpstr>Type 1 - Hypervisor on Bare Metal</vt:lpstr>
      <vt:lpstr>Hosted Hypervisor (Type 2)</vt:lpstr>
      <vt:lpstr>Operating System</vt:lpstr>
      <vt:lpstr>File System</vt:lpstr>
      <vt:lpstr>Network</vt:lpstr>
      <vt:lpstr>Overview</vt:lpstr>
      <vt:lpstr>Virtual machine images</vt:lpstr>
      <vt:lpstr>Where does a VM image come from?</vt:lpstr>
      <vt:lpstr>What images exist?</vt:lpstr>
      <vt:lpstr>Overview</vt:lpstr>
      <vt:lpstr>Loading of VM images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478</cp:revision>
  <dcterms:created xsi:type="dcterms:W3CDTF">2004-11-16T18:39:34Z</dcterms:created>
  <dcterms:modified xsi:type="dcterms:W3CDTF">2021-04-28T11:45:13Z</dcterms:modified>
</cp:coreProperties>
</file>